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581430F1-F840-45F8-A41F-3005E44F498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B0FD8-F0D8-4F77-99F3-ECDAF01BC248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C5AFE-FB17-4450-BC85-31394E50F67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00BD9-839A-44FD-84F0-00FC780D68CA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84B85-A0BD-4455-9D2B-A80561D42B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B9FD0-EE3D-4BC1-97E1-A57CC3D74F7E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8BDB-D139-4B27-BE3A-C5F6CB14E5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5D335-F61E-420B-8EA9-A0D338EDA7D8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56B90-3C8A-4749-A56D-774B4ED4A5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80614-C3DC-45D5-9802-111B3035941C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8255D-6B38-49C0-B59E-1775D5DF60F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C95E-7007-4E9B-887F-D75FD97D5F8C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0DC31-1179-4E1D-91DF-139532DBC1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048A9-AB09-4B6F-B7D9-F810A416A1B8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0CF0C-B177-4C5D-ABA8-78E80C403A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24037-6031-4AD8-87C3-BB3444FF9FAF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54073-CFB1-4ED9-948A-89C2652F5B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8E4E-443A-4E73-B497-0965C027755C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A6B90-9993-4DD6-B9B4-6AF74E5ACF1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5CEDE-D37A-4487-8DBC-3A085C6A34D4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180B7-D1AB-4606-9B45-FA40E496944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EC179-F01C-4370-AF2C-2C7A8DA59838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EDC70-E5B4-4C44-883F-5BF2493D212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4CC518D3-6E5F-445A-BD4D-3F754713B10E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C753216E-04DD-49A0-82A3-F37FC63FD2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B723DC-D46A-4290-ABD5-58C39A1834D4}" type="slidenum">
              <a:rPr lang="es-ES" smtClean="0"/>
              <a:pPr/>
              <a:t>1</a:t>
            </a:fld>
            <a:endParaRPr lang="es-ES" smtClean="0"/>
          </a:p>
        </p:txBody>
      </p:sp>
      <p:pic>
        <p:nvPicPr>
          <p:cNvPr id="14338" name="Picture 4" descr="plantil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8229600" cy="4895850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s-ES_tradnl" sz="1400" b="1" dirty="0">
              <a:solidFill>
                <a:schemeClr val="tx2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s-ES" sz="2800" b="1" dirty="0">
                <a:solidFill>
                  <a:schemeClr val="tx2"/>
                </a:solidFill>
              </a:rPr>
              <a:t>Precios de transferencia en materia </a:t>
            </a:r>
            <a:r>
              <a:rPr lang="es-ES" sz="2800" b="1" dirty="0" smtClean="0">
                <a:solidFill>
                  <a:schemeClr val="tx2"/>
                </a:solidFill>
              </a:rPr>
              <a:t>aduanera </a:t>
            </a:r>
            <a:endParaRPr lang="es-ES" sz="2800" b="1" dirty="0">
              <a:solidFill>
                <a:schemeClr val="tx2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es-ES" sz="2400" b="1" dirty="0">
              <a:solidFill>
                <a:schemeClr val="tx2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s-ES" sz="2400" b="1" dirty="0">
                <a:solidFill>
                  <a:schemeClr val="tx2"/>
                </a:solidFill>
              </a:rPr>
              <a:t>Desarrollo del tema en el Comité Técnico de Valoración en </a:t>
            </a:r>
            <a:r>
              <a:rPr lang="es-ES" sz="2400" b="1" smtClean="0">
                <a:solidFill>
                  <a:schemeClr val="tx2"/>
                </a:solidFill>
              </a:rPr>
              <a:t>Aduana de la Organización </a:t>
            </a:r>
            <a:r>
              <a:rPr lang="es-ES" sz="2400" b="1" dirty="0" smtClean="0">
                <a:solidFill>
                  <a:schemeClr val="tx2"/>
                </a:solidFill>
              </a:rPr>
              <a:t>Mundial </a:t>
            </a:r>
            <a:r>
              <a:rPr lang="es-ES" sz="2400" b="1" smtClean="0">
                <a:solidFill>
                  <a:schemeClr val="tx2"/>
                </a:solidFill>
              </a:rPr>
              <a:t>de Aduanas</a:t>
            </a:r>
            <a:r>
              <a:rPr lang="en-US" sz="1800" b="1" dirty="0">
                <a:solidFill>
                  <a:schemeClr val="tx2"/>
                </a:solidFill>
              </a:rPr>
              <a:t/>
            </a:r>
            <a:br>
              <a:rPr lang="en-US" sz="1800" b="1" dirty="0">
                <a:solidFill>
                  <a:schemeClr val="tx2"/>
                </a:solidFill>
              </a:rPr>
            </a:br>
            <a:endParaRPr lang="en-US" sz="1800" b="1" dirty="0">
              <a:solidFill>
                <a:schemeClr val="tx2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s-ES_tradnl" sz="2400" b="1" dirty="0" smtClean="0">
              <a:solidFill>
                <a:schemeClr val="tx2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chemeClr val="tx2"/>
                </a:solidFill>
              </a:rPr>
              <a:t>Juan Martin Jovanovich</a:t>
            </a:r>
            <a:endParaRPr lang="en-US" sz="2000" dirty="0"/>
          </a:p>
        </p:txBody>
      </p:sp>
      <p:pic>
        <p:nvPicPr>
          <p:cNvPr id="14340" name="Picture 10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2994025" y="6461125"/>
            <a:ext cx="345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 b="1"/>
              <a:t> 14° Congreso Tributario -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FE9A84-7EF0-4D65-8A03-453D0C776AFB}" type="slidenum">
              <a:rPr lang="es-ES" smtClean="0"/>
              <a:pPr/>
              <a:t>2</a:t>
            </a:fld>
            <a:endParaRPr lang="es-ES" smtClean="0"/>
          </a:p>
        </p:txBody>
      </p:sp>
      <p:pic>
        <p:nvPicPr>
          <p:cNvPr id="15362" name="Picture 2" descr="plantil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2994025" y="6461125"/>
            <a:ext cx="345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 b="1"/>
              <a:t> 14° Congreso Tributario -</a:t>
            </a:r>
            <a:r>
              <a:rPr lang="es-ES"/>
              <a:t>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79388" y="2492375"/>
            <a:ext cx="1223962" cy="1014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Reunión Temática de la Vigésima Reunión del CTVA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692275" y="2420938"/>
            <a:ext cx="1150938" cy="165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Primera Conferencia sobre Precios de Transferencia y Valor en Aduana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OMA / OCDE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276600" y="2420938"/>
            <a:ext cx="1150938" cy="165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Segunda Conferencia sobre Precios de Transferencia y Valor en Aduana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OMA / OCDE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643438" y="2420938"/>
            <a:ext cx="1152525" cy="1836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Vigésimo Quinta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Focus Group on Customs Valuation and Transfer Pricing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9" name="Line 6"/>
          <p:cNvSpPr>
            <a:spLocks noChangeShapeType="1"/>
          </p:cNvSpPr>
          <p:nvPr/>
        </p:nvSpPr>
        <p:spPr bwMode="auto">
          <a:xfrm>
            <a:off x="1547813" y="1700213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5370" name="Line 7"/>
          <p:cNvSpPr>
            <a:spLocks noChangeShapeType="1"/>
          </p:cNvSpPr>
          <p:nvPr/>
        </p:nvSpPr>
        <p:spPr bwMode="auto">
          <a:xfrm>
            <a:off x="3059113" y="1700213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5371" name="Line 8"/>
          <p:cNvSpPr>
            <a:spLocks noChangeShapeType="1"/>
          </p:cNvSpPr>
          <p:nvPr/>
        </p:nvSpPr>
        <p:spPr bwMode="auto">
          <a:xfrm>
            <a:off x="5940425" y="1773238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0" y="1773238"/>
            <a:ext cx="8334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2005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835150" y="1773238"/>
            <a:ext cx="8334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2006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067175" y="1844675"/>
            <a:ext cx="833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2007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23850" y="1125538"/>
            <a:ext cx="8424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CRONOLOGÍA DEL TEMA EN LA ORGANIZACIÓN MUNDIAL DE ADUANAS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300788" y="1844675"/>
            <a:ext cx="833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2008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156325" y="2420938"/>
            <a:ext cx="1152525" cy="2019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Vigésimo Séptima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Reporte de las actividades del Focus Group al CTVA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8" name="Line 15"/>
          <p:cNvSpPr>
            <a:spLocks noChangeShapeType="1"/>
          </p:cNvSpPr>
          <p:nvPr/>
        </p:nvSpPr>
        <p:spPr bwMode="auto">
          <a:xfrm>
            <a:off x="7451725" y="1773238"/>
            <a:ext cx="0" cy="4321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7667625" y="2420938"/>
            <a:ext cx="1152525" cy="2293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Vigésimo Octava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Caso presentado por Estados Unidos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Presentación OCDE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7667625" y="1844675"/>
            <a:ext cx="833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2009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8313" y="476250"/>
            <a:ext cx="80645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b="1" dirty="0" smtClean="0">
                <a:latin typeface="+mj-lt"/>
              </a:rPr>
              <a:t>El CTVA y los precios de transferencia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427108-5426-43B4-BF01-2C67BE676741}" type="slidenum">
              <a:rPr lang="es-ES" smtClean="0"/>
              <a:pPr/>
              <a:t>3</a:t>
            </a:fld>
            <a:endParaRPr lang="es-ES" smtClean="0"/>
          </a:p>
        </p:txBody>
      </p:sp>
      <p:pic>
        <p:nvPicPr>
          <p:cNvPr id="16386" name="Picture 8" descr="plantill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12"/>
          <p:cNvSpPr txBox="1">
            <a:spLocks noChangeArrowheads="1"/>
          </p:cNvSpPr>
          <p:nvPr/>
        </p:nvSpPr>
        <p:spPr bwMode="auto">
          <a:xfrm>
            <a:off x="2998788" y="6461125"/>
            <a:ext cx="345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/>
              <a:t> </a:t>
            </a:r>
            <a:r>
              <a:rPr lang="es-ES" b="1"/>
              <a:t>14° Congreso Tributario -</a:t>
            </a:r>
            <a:r>
              <a:rPr lang="es-ES"/>
              <a:t>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79388" y="1989138"/>
            <a:ext cx="1223962" cy="3389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Vigésimo Novena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EEUU presenta nueva versión del Estudio de Caso.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CTVA continúa su estudio y se propone a la Secretaría la preparación de un General Information Paper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979613" y="1989138"/>
            <a:ext cx="4679950" cy="3970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Trigésima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El CTVA presenta una versión revisada del Estudio de Caso y el General Information Paper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OCDE informa sobre la inminente revisión de las OECD Guidelines.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El CTVA decide estudiar, en primer lugar, las cuestiones generales sobre precios de transferencia y valor en aduana, antes del Estudio de Caso.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En términos generales, se acepta que la información del EPT puede ser relevante a efectos del examen de las circunstancias de la venta, pero que no es la única herramienta disponible. Su uso debe ser analizado caso por caso.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Con respecto a ajustes de precios de transferencia luego de la importación, algunos países consideraron que eran aceptables, mientras que otros vieron dificultades para vincular los ajustes con despachos específicos.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El CTVA propuso que la Secretaría prepare un borrador de Comentario sobre el tema.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 flipH="1">
            <a:off x="1547813" y="1700213"/>
            <a:ext cx="0" cy="42497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23850" y="1628775"/>
            <a:ext cx="833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Año 2009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372225" y="1641475"/>
            <a:ext cx="833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Año 2010</a:t>
            </a:r>
            <a:endParaRPr lang="en-U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23850" y="1116013"/>
            <a:ext cx="8424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CRONOLOGÍA DEL TEMA EN LA ORGANIZACIÓN MUNDIAL DE ADUANAS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7019925" y="1989138"/>
            <a:ext cx="1655763" cy="2862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Trigésimo Primera Reunión del CTVA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aprueba el Comentario 23.1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“Significado de la expresión ‘circunstancias de la venta’ según el artículo 1.2 a) en relación con la utilización de estudios sobre precios de transferencia”</a:t>
            </a:r>
            <a:endParaRPr lang="en-U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8313" y="404813"/>
            <a:ext cx="8064500" cy="4619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b="1" dirty="0" smtClean="0">
                <a:latin typeface="+mj-lt"/>
              </a:rPr>
              <a:t>El CTVA y los precios de transferencia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E00B94-83E7-418E-B27D-A41D965A64D3}" type="slidenum">
              <a:rPr lang="es-ES" smtClean="0"/>
              <a:pPr/>
              <a:t>4</a:t>
            </a:fld>
            <a:endParaRPr lang="es-ES" smtClean="0"/>
          </a:p>
        </p:txBody>
      </p:sp>
      <p:pic>
        <p:nvPicPr>
          <p:cNvPr id="17410" name="Picture 9" descr="plantill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14"/>
          <p:cNvSpPr txBox="1">
            <a:spLocks noChangeArrowheads="1"/>
          </p:cNvSpPr>
          <p:nvPr/>
        </p:nvSpPr>
        <p:spPr bwMode="auto">
          <a:xfrm>
            <a:off x="2998788" y="6461125"/>
            <a:ext cx="345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/>
              <a:t> </a:t>
            </a:r>
            <a:r>
              <a:rPr lang="es-ES" b="1"/>
              <a:t>14° Congreso Tributario -</a:t>
            </a:r>
            <a:r>
              <a:rPr lang="es-ES"/>
              <a:t> </a:t>
            </a:r>
          </a:p>
        </p:txBody>
      </p:sp>
      <p:sp>
        <p:nvSpPr>
          <p:cNvPr id="17413" name="Content Placeholder 1"/>
          <p:cNvSpPr>
            <a:spLocks noGrp="1"/>
          </p:cNvSpPr>
          <p:nvPr>
            <p:ph idx="1"/>
          </p:nvPr>
        </p:nvSpPr>
        <p:spPr>
          <a:xfrm>
            <a:off x="457200" y="2105025"/>
            <a:ext cx="8218488" cy="2836863"/>
          </a:xfrm>
        </p:spPr>
        <p:txBody>
          <a:bodyPr/>
          <a:lstStyle/>
          <a:p>
            <a:pPr eaLnBrk="1" hangingPunct="1"/>
            <a:r>
              <a:rPr lang="es-ES_tradnl" smtClean="0"/>
              <a:t>Comentario 23.1 del CTVA</a:t>
            </a:r>
          </a:p>
          <a:p>
            <a:pPr lvl="1" eaLnBrk="1" hangingPunct="1"/>
            <a:r>
              <a:rPr lang="es-ES_tradnl" smtClean="0"/>
              <a:t>Proceso en el CTVA</a:t>
            </a:r>
          </a:p>
          <a:p>
            <a:pPr lvl="1" eaLnBrk="1" hangingPunct="1"/>
            <a:r>
              <a:rPr lang="es-ES_tradnl" smtClean="0"/>
              <a:t>Importancia</a:t>
            </a:r>
          </a:p>
          <a:p>
            <a:pPr lvl="1" eaLnBrk="1" hangingPunct="1"/>
            <a:r>
              <a:rPr lang="es-ES_tradnl" smtClean="0"/>
              <a:t>Imprecisiones en su redacción y sus razones.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FFD744-4A57-423D-95BA-F0F307436E68}" type="slidenum">
              <a:rPr lang="es-ES" smtClean="0"/>
              <a:pPr/>
              <a:t>5</a:t>
            </a:fld>
            <a:endParaRPr lang="es-ES" smtClean="0"/>
          </a:p>
        </p:txBody>
      </p:sp>
      <p:pic>
        <p:nvPicPr>
          <p:cNvPr id="18434" name="Picture 6" descr="plantill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2998788" y="6461125"/>
            <a:ext cx="345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/>
              <a:t> </a:t>
            </a:r>
            <a:r>
              <a:rPr lang="es-ES" b="1"/>
              <a:t>14° Congreso Tributario -</a:t>
            </a:r>
            <a:r>
              <a:rPr lang="es-ES"/>
              <a:t> 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457200" y="1125538"/>
            <a:ext cx="82296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S_tradnl" sz="2800" kern="0" dirty="0">
                <a:latin typeface="+mn-lt"/>
              </a:rPr>
              <a:t>Estudio de Caso Planteado por Estados Unidos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s-ES_tradnl" sz="2400" kern="0" dirty="0">
                <a:latin typeface="+mn-lt"/>
              </a:rPr>
              <a:t>Discusiones en el foro “Club de la Reforme”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s-ES_tradnl" sz="2400" kern="0" dirty="0">
                <a:latin typeface="+mn-lt"/>
              </a:rPr>
              <a:t>El borrador de Estudio de Caso Nº 6 del Grupo Focal sobre VA y PT.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s-ES_tradnl" sz="2400" kern="0" dirty="0">
                <a:latin typeface="+mn-lt"/>
              </a:rPr>
              <a:t>Uso del TNM para el examen de las circunstancias de la venta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  <a:defRPr/>
            </a:pPr>
            <a:r>
              <a:rPr lang="es-ES_tradnl" kern="0" dirty="0">
                <a:latin typeface="+mn-lt"/>
              </a:rPr>
              <a:t>Posibilidad de utilizar márgenes de utilidad neta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s-ES_tradnl" sz="2400" kern="0" dirty="0">
                <a:latin typeface="+mn-lt"/>
              </a:rPr>
              <a:t>Uso de comparables externos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s-ES_tradnl" sz="2400" kern="0" dirty="0">
                <a:latin typeface="+mn-lt"/>
              </a:rPr>
              <a:t>Puntos que generan más resistencia en las Aduanas.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2D620D-EB06-4460-A893-FAD6D2714FD8}" type="slidenum">
              <a:rPr lang="es-ES" smtClean="0"/>
              <a:pPr/>
              <a:t>6</a:t>
            </a:fld>
            <a:endParaRPr lang="es-ES" smtClean="0"/>
          </a:p>
        </p:txBody>
      </p:sp>
      <p:pic>
        <p:nvPicPr>
          <p:cNvPr id="19458" name="Picture 6" descr="plantill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logoconse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3033713" y="6461125"/>
            <a:ext cx="3387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Tx/>
              <a:buChar char="-"/>
            </a:pPr>
            <a:r>
              <a:rPr lang="es-ES"/>
              <a:t> </a:t>
            </a:r>
            <a:r>
              <a:rPr lang="es-ES" b="1"/>
              <a:t>14° Congreso Tributario -</a:t>
            </a:r>
          </a:p>
        </p:txBody>
      </p:sp>
      <p:sp>
        <p:nvSpPr>
          <p:cNvPr id="19461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187575"/>
          </a:xfrm>
        </p:spPr>
        <p:txBody>
          <a:bodyPr/>
          <a:lstStyle/>
          <a:p>
            <a:pPr eaLnBrk="1" hangingPunct="1"/>
            <a:r>
              <a:rPr lang="es-ES_tradnl" smtClean="0"/>
              <a:t>Avances en la Comunidad Andina de Naciones</a:t>
            </a:r>
          </a:p>
          <a:p>
            <a:pPr lvl="1" eaLnBrk="1" hangingPunct="1"/>
            <a:r>
              <a:rPr lang="es-ES_tradnl" smtClean="0"/>
              <a:t>Proyectos de Resolución</a:t>
            </a:r>
          </a:p>
          <a:p>
            <a:pPr lvl="1" eaLnBrk="1" hangingPunct="1"/>
            <a:r>
              <a:rPr lang="es-ES_tradnl" smtClean="0"/>
              <a:t>Capacitaciones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456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Arial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CPCECABA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ncampregher</dc:creator>
  <cp:lastModifiedBy>Hernán Castillejo</cp:lastModifiedBy>
  <cp:revision>16</cp:revision>
  <dcterms:created xsi:type="dcterms:W3CDTF">2011-06-10T17:47:30Z</dcterms:created>
  <dcterms:modified xsi:type="dcterms:W3CDTF">2013-10-01T15:25:51Z</dcterms:modified>
</cp:coreProperties>
</file>